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6" r:id="rId2"/>
    <p:sldId id="403" r:id="rId3"/>
    <p:sldId id="412" r:id="rId4"/>
    <p:sldId id="404" r:id="rId5"/>
    <p:sldId id="414" r:id="rId6"/>
    <p:sldId id="405" r:id="rId7"/>
    <p:sldId id="413" r:id="rId8"/>
    <p:sldId id="408" r:id="rId9"/>
    <p:sldId id="415" r:id="rId10"/>
    <p:sldId id="410" r:id="rId11"/>
    <p:sldId id="320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3840">
          <p15:clr>
            <a:srgbClr val="A4A3A4"/>
          </p15:clr>
        </p15:guide>
        <p15:guide id="7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FFD"/>
    <a:srgbClr val="2D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5" autoAdjust="0"/>
    <p:restoredTop sz="86373" autoAdjust="0"/>
  </p:normalViewPr>
  <p:slideViewPr>
    <p:cSldViewPr snapToGrid="0" showGuides="1">
      <p:cViewPr varScale="1">
        <p:scale>
          <a:sx n="96" d="100"/>
          <a:sy n="96" d="100"/>
        </p:scale>
        <p:origin x="924" y="78"/>
      </p:cViewPr>
      <p:guideLst>
        <p:guide pos="3840"/>
        <p:guide orient="horz" pos="21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4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AEFE74B-5EB0-47B7-BAEA-647F721802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235489-5872-4CA5-95CA-B700EF3352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43018-4625-4B14-A6CB-D3B30A046617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7F974B-0BF6-46E2-912A-665D5B5982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55E40D-BD4E-4DFF-930C-0DF68CFAD9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67643-6FE7-4FF5-B78C-460495A3CC2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12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B86A1-663E-4FE5-BD8D-1039A3A4362F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2A5CF-DFED-44E7-B45C-FFCAB9A463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23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2A5CF-DFED-44E7-B45C-FFCAB9A463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88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2A5CF-DFED-44E7-B45C-FFCAB9A4635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759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2A5CF-DFED-44E7-B45C-FFCAB9A4635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43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The </a:t>
            </a:r>
            <a:r>
              <a:rPr lang="de-DE" sz="1200" dirty="0" err="1"/>
              <a:t>project</a:t>
            </a:r>
            <a:r>
              <a:rPr lang="de-DE" sz="1200" dirty="0"/>
              <a:t> </a:t>
            </a:r>
            <a:r>
              <a:rPr lang="de-DE" sz="1200" dirty="0" err="1"/>
              <a:t>started</a:t>
            </a:r>
            <a:r>
              <a:rPr lang="de-DE" sz="1200" dirty="0"/>
              <a:t> in May 2022.</a:t>
            </a:r>
          </a:p>
          <a:p>
            <a:r>
              <a:rPr lang="de-DE" sz="1200" dirty="0" err="1"/>
              <a:t>It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funded</a:t>
            </a:r>
            <a:r>
              <a:rPr lang="de-DE" sz="1200" dirty="0"/>
              <a:t> </a:t>
            </a:r>
            <a:r>
              <a:rPr lang="de-DE" sz="1200" dirty="0" err="1"/>
              <a:t>by</a:t>
            </a:r>
            <a:r>
              <a:rPr lang="de-DE" sz="1200" dirty="0"/>
              <a:t>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ERA-NET Urban Transformation capacities from EU H2020 research and innovation program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 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2A5CF-DFED-44E7-B45C-FFCAB9A463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731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2A5CF-DFED-44E7-B45C-FFCAB9A463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640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But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challenge</a:t>
            </a:r>
            <a:r>
              <a:rPr lang="de-DE" dirty="0"/>
              <a:t> </a:t>
            </a:r>
            <a:r>
              <a:rPr lang="de-DE" dirty="0" err="1"/>
              <a:t>appeared</a:t>
            </a:r>
            <a:r>
              <a:rPr lang="de-DE" dirty="0"/>
              <a:t> – </a:t>
            </a:r>
            <a:r>
              <a:rPr lang="de-DE" dirty="0" err="1"/>
              <a:t>interviews</a:t>
            </a:r>
            <a:r>
              <a:rPr lang="de-DE" dirty="0"/>
              <a:t> and </a:t>
            </a:r>
            <a:r>
              <a:rPr lang="de-DE" dirty="0" err="1"/>
              <a:t>workshops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revealed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different </a:t>
            </a:r>
            <a:r>
              <a:rPr lang="de-DE" dirty="0" err="1"/>
              <a:t>needs</a:t>
            </a:r>
            <a:r>
              <a:rPr lang="de-DE" dirty="0"/>
              <a:t> – </a:t>
            </a:r>
            <a:r>
              <a:rPr lang="de-DE" dirty="0" err="1"/>
              <a:t>experts</a:t>
            </a:r>
            <a:r>
              <a:rPr lang="de-DE" dirty="0"/>
              <a:t>, </a:t>
            </a:r>
            <a:r>
              <a:rPr lang="de-DE" dirty="0" err="1"/>
              <a:t>students</a:t>
            </a:r>
            <a:r>
              <a:rPr lang="de-DE" dirty="0"/>
              <a:t>, </a:t>
            </a:r>
            <a:r>
              <a:rPr lang="de-DE" dirty="0" err="1"/>
              <a:t>teachers</a:t>
            </a:r>
            <a:r>
              <a:rPr lang="de-DE" dirty="0"/>
              <a:t>,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makers</a:t>
            </a:r>
            <a:r>
              <a:rPr lang="de-DE" dirty="0"/>
              <a:t>, </a:t>
            </a:r>
            <a:r>
              <a:rPr lang="de-DE" dirty="0" err="1"/>
              <a:t>city</a:t>
            </a:r>
            <a:r>
              <a:rPr lang="de-DE" dirty="0"/>
              <a:t> </a:t>
            </a:r>
            <a:r>
              <a:rPr lang="de-DE" dirty="0" err="1"/>
              <a:t>representative</a:t>
            </a:r>
            <a:r>
              <a:rPr lang="de-DE" dirty="0"/>
              <a:t>, private </a:t>
            </a:r>
            <a:r>
              <a:rPr lang="de-DE" dirty="0" err="1"/>
              <a:t>companies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 in </a:t>
            </a:r>
            <a:r>
              <a:rPr lang="de-DE" dirty="0" err="1"/>
              <a:t>circulartiy</a:t>
            </a:r>
            <a:r>
              <a:rPr lang="de-DE" dirty="0"/>
              <a:t> …</a:t>
            </a:r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unite</a:t>
            </a:r>
            <a:r>
              <a:rPr lang="de-DE" dirty="0"/>
              <a:t> all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perspectives</a:t>
            </a:r>
            <a:r>
              <a:rPr lang="de-DE" dirty="0"/>
              <a:t>, and </a:t>
            </a:r>
            <a:r>
              <a:rPr lang="de-DE" dirty="0" err="1"/>
              <a:t>needs</a:t>
            </a:r>
            <a:r>
              <a:rPr lang="de-DE" dirty="0"/>
              <a:t>?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understand</a:t>
            </a:r>
            <a:r>
              <a:rPr lang="de-DE" dirty="0"/>
              <a:t> </a:t>
            </a:r>
            <a:r>
              <a:rPr lang="de-DE" dirty="0" err="1"/>
              <a:t>interdependencies</a:t>
            </a:r>
            <a:r>
              <a:rPr lang="de-DE" dirty="0"/>
              <a:t>, and </a:t>
            </a:r>
            <a:r>
              <a:rPr lang="de-DE" dirty="0" err="1"/>
              <a:t>interconnections</a:t>
            </a:r>
            <a:r>
              <a:rPr lang="de-DE" dirty="0"/>
              <a:t>?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teach</a:t>
            </a:r>
            <a:r>
              <a:rPr lang="de-DE" dirty="0"/>
              <a:t> </a:t>
            </a:r>
            <a:r>
              <a:rPr lang="de-DE" dirty="0" err="1"/>
              <a:t>kids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do </a:t>
            </a:r>
            <a:r>
              <a:rPr lang="de-DE" dirty="0" err="1"/>
              <a:t>matters</a:t>
            </a:r>
            <a:r>
              <a:rPr lang="de-DE" dirty="0"/>
              <a:t>, and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heard</a:t>
            </a:r>
            <a:r>
              <a:rPr lang="de-DE" dirty="0"/>
              <a:t>?</a:t>
            </a:r>
          </a:p>
          <a:p>
            <a:r>
              <a:rPr lang="de-DE" dirty="0" err="1"/>
              <a:t>How</a:t>
            </a:r>
            <a:r>
              <a:rPr lang="de-DE" dirty="0"/>
              <a:t> not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burden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burdened</a:t>
            </a:r>
            <a:r>
              <a:rPr lang="de-DE" dirty="0"/>
              <a:t> </a:t>
            </a:r>
            <a:r>
              <a:rPr lang="de-DE" dirty="0" err="1"/>
              <a:t>teachers</a:t>
            </a:r>
            <a:r>
              <a:rPr lang="de-DE" dirty="0"/>
              <a:t>?</a:t>
            </a:r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propose</a:t>
            </a:r>
            <a:r>
              <a:rPr lang="de-DE" dirty="0"/>
              <a:t> </a:t>
            </a:r>
            <a:r>
              <a:rPr lang="de-DE" dirty="0" err="1"/>
              <a:t>policies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matter?</a:t>
            </a:r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gain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, but </a:t>
            </a:r>
            <a:r>
              <a:rPr lang="de-DE" dirty="0" err="1"/>
              <a:t>understand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barriers</a:t>
            </a:r>
            <a:r>
              <a:rPr lang="de-DE" dirty="0"/>
              <a:t> and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?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And all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spare time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 and </a:t>
            </a:r>
            <a:r>
              <a:rPr lang="de-DE" dirty="0" err="1"/>
              <a:t>teachers</a:t>
            </a:r>
            <a:r>
              <a:rPr lang="de-DE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2A5CF-DFED-44E7-B45C-FFCAB9A463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690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realized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thinking</a:t>
            </a:r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2A5CF-DFED-44E7-B45C-FFCAB9A4635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581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realized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thinking</a:t>
            </a:r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2A5CF-DFED-44E7-B45C-FFCAB9A4635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270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realized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thinking</a:t>
            </a:r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2A5CF-DFED-44E7-B45C-FFCAB9A4635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875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And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gonna</a:t>
            </a:r>
            <a:r>
              <a:rPr lang="de-DE" dirty="0"/>
              <a:t> do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pilot</a:t>
            </a:r>
            <a:r>
              <a:rPr lang="de-DE" dirty="0"/>
              <a:t> </a:t>
            </a:r>
            <a:r>
              <a:rPr lang="de-DE" dirty="0" err="1"/>
              <a:t>contest</a:t>
            </a:r>
            <a:r>
              <a:rPr lang="de-DE" dirty="0"/>
              <a:t>, </a:t>
            </a:r>
            <a:r>
              <a:rPr lang="de-DE" dirty="0" err="1"/>
              <a:t>inquiry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…</a:t>
            </a:r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2A5CF-DFED-44E7-B45C-FFCAB9A4635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954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And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gonna</a:t>
            </a:r>
            <a:r>
              <a:rPr lang="de-DE" dirty="0"/>
              <a:t> do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pilot</a:t>
            </a:r>
            <a:r>
              <a:rPr lang="de-DE" dirty="0"/>
              <a:t> </a:t>
            </a:r>
            <a:r>
              <a:rPr lang="de-DE" dirty="0" err="1"/>
              <a:t>contest</a:t>
            </a:r>
            <a:r>
              <a:rPr lang="de-DE" dirty="0"/>
              <a:t>, </a:t>
            </a:r>
            <a:r>
              <a:rPr lang="de-DE" dirty="0" err="1"/>
              <a:t>inquiry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…</a:t>
            </a:r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2A5CF-DFED-44E7-B45C-FFCAB9A4635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43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BB4B42B0-2A76-4988-9154-7455EF80E0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221" y="5874498"/>
            <a:ext cx="8066539" cy="71957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A3926E79-DB95-495E-8CC1-2FAB4ACA0B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5775" y="337466"/>
            <a:ext cx="3724934" cy="62082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5B0580A-D37B-410B-9AE6-BA459EA1A7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/>
        </p:blipFill>
        <p:spPr>
          <a:xfrm>
            <a:off x="8817845" y="3562052"/>
            <a:ext cx="3374156" cy="32959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BD47045-A79B-4E49-BAC9-80E2AF79E9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9738" y="1370803"/>
            <a:ext cx="11340000" cy="1080000"/>
          </a:xfrm>
        </p:spPr>
        <p:txBody>
          <a:bodyPr anchor="ctr">
            <a:normAutofit/>
          </a:bodyPr>
          <a:lstStyle>
            <a:lvl1pPr algn="l">
              <a:defRPr sz="3300"/>
            </a:lvl1pPr>
          </a:lstStyle>
          <a:p>
            <a:r>
              <a:rPr lang="en-GB" noProof="0" dirty="0"/>
              <a:t>Title of the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87E811-05D3-48C2-8FF4-386C018BBE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9738" y="2526946"/>
            <a:ext cx="11340000" cy="127967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 title of the presentation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05D6CE47-0FE7-47D3-9A62-F148615508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9739" y="3882028"/>
            <a:ext cx="8620442" cy="360000"/>
          </a:xfrm>
        </p:spPr>
        <p:txBody>
          <a:bodyPr anchor="t">
            <a:noAutofit/>
          </a:bodyPr>
          <a:lstStyle>
            <a:lvl1pPr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/>
              <a:t>Organisation name or similar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3DA33E7F-73C7-4FF7-87C0-31BEDC66BD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739" y="5277226"/>
            <a:ext cx="8620442" cy="277200"/>
          </a:xfrm>
        </p:spPr>
        <p:txBody>
          <a:bodyPr anchor="t"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Date (or similar)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A4C983E-3698-4EEA-B713-947D1E092E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9739" y="4980977"/>
            <a:ext cx="8620442" cy="277200"/>
          </a:xfrm>
        </p:spPr>
        <p:txBody>
          <a:bodyPr anchor="t">
            <a:no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Event name | Location (or similar)</a:t>
            </a:r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08E6E14D-44E9-4935-B754-B30C4C3F9D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9739" y="4264521"/>
            <a:ext cx="8620442" cy="629925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/>
              <a:t>Person name | Role (or similar)</a:t>
            </a:r>
          </a:p>
        </p:txBody>
      </p:sp>
    </p:spTree>
    <p:extLst>
      <p:ext uri="{BB962C8B-B14F-4D97-AF65-F5344CB8AC3E}">
        <p14:creationId xmlns:p14="http://schemas.microsoft.com/office/powerpoint/2010/main" val="223047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A7E3E5FC-AF14-46CC-8BF4-AC44D368BF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r="4587"/>
          <a:stretch/>
        </p:blipFill>
        <p:spPr>
          <a:xfrm>
            <a:off x="9617044" y="4088468"/>
            <a:ext cx="2574956" cy="276953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BD47045-A79B-4E49-BAC9-80E2AF79E9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9738" y="1558248"/>
            <a:ext cx="11340000" cy="900000"/>
          </a:xfrm>
        </p:spPr>
        <p:txBody>
          <a:bodyPr anchor="ctr">
            <a:normAutofit/>
          </a:bodyPr>
          <a:lstStyle>
            <a:lvl1pPr algn="l">
              <a:defRPr sz="2600"/>
            </a:lvl1pPr>
          </a:lstStyle>
          <a:p>
            <a:r>
              <a:rPr lang="en-GB" noProof="0" dirty="0"/>
              <a:t>Title of the section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87E811-05D3-48C2-8FF4-386C018BBE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9738" y="2528741"/>
            <a:ext cx="11352212" cy="242599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 title of the section 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05311203-4C81-4D45-9EF5-B843D1D5F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CircularCityChallenge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5B09587C-5936-4FEC-9FBB-55FC364306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9738" y="5034750"/>
            <a:ext cx="11352212" cy="1347000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5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/>
              <a:t>Optional information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31E63FB-8B22-41D3-9168-3EC9D0B4F2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6035" y="356776"/>
            <a:ext cx="2945916" cy="490985"/>
          </a:xfrm>
          <a:prstGeom prst="rect">
            <a:avLst/>
          </a:prstGeom>
        </p:spPr>
      </p:pic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3E5F5E45-982B-48CD-9AAD-AA381F4E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9738" y="1133262"/>
            <a:ext cx="11352212" cy="320533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3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/>
              <a:t>Section number</a:t>
            </a:r>
          </a:p>
        </p:txBody>
      </p:sp>
    </p:spTree>
    <p:extLst>
      <p:ext uri="{BB962C8B-B14F-4D97-AF65-F5344CB8AC3E}">
        <p14:creationId xmlns:p14="http://schemas.microsoft.com/office/powerpoint/2010/main" val="45383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014F2826-847D-4A6E-8B6A-42EAF910A4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71205" y="246433"/>
            <a:ext cx="2139154" cy="3565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2F413F9-907F-4D53-8966-93646EA9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274926"/>
            <a:ext cx="9304436" cy="382299"/>
          </a:xfrm>
        </p:spPr>
        <p:txBody>
          <a:bodyPr/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E66CD1-A7A7-457C-8758-A8A7ED186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0B73725-B3AA-4B3D-8298-6071CA498C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00" y="670693"/>
            <a:ext cx="9306190" cy="224657"/>
          </a:xfrm>
        </p:spPr>
        <p:txBody>
          <a:bodyPr tIns="0" bIns="0" anchor="ctr"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Mastertextformat bearbeiten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F1772625-9EF4-4F52-A91C-EFCD3A93F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CircularCityChallenge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5D4F345-BAED-42FF-B729-030D4315F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0E6-5147-4048-8648-74966E0AD208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93048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Columns) 1/2+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36AFB-250D-4FB1-8764-1FBE4473A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274926"/>
            <a:ext cx="9310111" cy="382299"/>
          </a:xfrm>
        </p:spPr>
        <p:txBody>
          <a:bodyPr/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F4D701-6A87-455F-8188-B41A311F3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692" y="1140552"/>
            <a:ext cx="5545667" cy="5241198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CD423C-4DAA-4EF0-BC5E-82ACCF7E4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8534" y="1140552"/>
            <a:ext cx="5545667" cy="5241198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D49B8975-4F2F-4290-90BC-FB160B844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CircularCityChallenge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127D97C-D0B1-41D2-9B70-1D1C556EC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0E6-5147-4048-8648-74966E0AD208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ADABB25-2EE0-4A9E-AED9-66A6A089F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00" y="670693"/>
            <a:ext cx="9311866" cy="224657"/>
          </a:xfrm>
        </p:spPr>
        <p:txBody>
          <a:bodyPr tIns="0" bIns="0" anchor="ctr"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EE6CC1F-203A-6BA8-2282-2EAB2175F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71205" y="246433"/>
            <a:ext cx="2139154" cy="35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1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Columns) 2/3+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36AFB-250D-4FB1-8764-1FBE4473A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274926"/>
            <a:ext cx="9287626" cy="382299"/>
          </a:xfrm>
        </p:spPr>
        <p:txBody>
          <a:bodyPr/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F4D701-6A87-455F-8188-B41A311F3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692" y="1140552"/>
            <a:ext cx="7673280" cy="5241198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CD423C-4DAA-4EF0-BC5E-82ACCF7E4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0892" y="1140552"/>
            <a:ext cx="3553309" cy="5241198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D49B8975-4F2F-4290-90BC-FB160B844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CircularCityChallenge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127D97C-D0B1-41D2-9B70-1D1C556EC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0E6-5147-4048-8648-74966E0AD208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ADABB25-2EE0-4A9E-AED9-66A6A089F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00" y="670693"/>
            <a:ext cx="9289377" cy="224657"/>
          </a:xfrm>
        </p:spPr>
        <p:txBody>
          <a:bodyPr tIns="0" bIns="0" anchor="ctr"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4AC267C-F605-BBF9-0AC2-D31F418A67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71205" y="246433"/>
            <a:ext cx="2139154" cy="35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2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413F9-907F-4D53-8966-93646EA9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274926"/>
            <a:ext cx="9304436" cy="382299"/>
          </a:xfrm>
        </p:spPr>
        <p:txBody>
          <a:bodyPr/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0B73725-B3AA-4B3D-8298-6071CA498C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00" y="670693"/>
            <a:ext cx="9306190" cy="224657"/>
          </a:xfrm>
        </p:spPr>
        <p:txBody>
          <a:bodyPr tIns="0" bIns="0" anchor="ctr"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Mastertextformat bearbeiten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F1772625-9EF4-4F52-A91C-EFCD3A93F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CircularCityChallenge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5D4F345-BAED-42FF-B729-030D4315F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0E6-5147-4048-8648-74966E0AD208}" type="slidenum">
              <a:rPr lang="en-GB" noProof="0" smtClean="0"/>
              <a:pPr/>
              <a:t>‹Nr.›</a:t>
            </a:fld>
            <a:endParaRPr lang="en-GB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220962F-903A-0070-96F0-9EED593BC9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71205" y="246433"/>
            <a:ext cx="2139154" cy="35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15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withou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413F9-907F-4D53-8966-93646EA9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E66CD1-A7A7-457C-8758-A8A7ED186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0B73725-B3AA-4B3D-8298-6071CA498C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00" y="670693"/>
            <a:ext cx="11342138" cy="224657"/>
          </a:xfrm>
        </p:spPr>
        <p:txBody>
          <a:bodyPr tIns="0" bIns="0" anchor="ctr"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Mastertextformat bearbeiten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F1772625-9EF4-4F52-A91C-EFCD3A93F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CircularCityChallenge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5D4F345-BAED-42FF-B729-030D4315F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0E6-5147-4048-8648-74966E0AD208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73640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0FACE52-C182-465A-AE23-CCB04CCF9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274926"/>
            <a:ext cx="11340000" cy="382299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062D52-7AD3-44FF-A6FA-50E559B96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000" y="1145137"/>
            <a:ext cx="11340000" cy="523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AD8CF8-22E8-4030-BAFB-72D2A075A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CircularCityChallenge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353F49-14C3-4646-A50D-A5CAC446E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0E6-5147-4048-8648-74966E0AD208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5101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8" r:id="rId2"/>
    <p:sldLayoutId id="2147483669" r:id="rId3"/>
    <p:sldLayoutId id="2147483671" r:id="rId4"/>
    <p:sldLayoutId id="2147483673" r:id="rId5"/>
    <p:sldLayoutId id="2147483672" r:id="rId6"/>
    <p:sldLayoutId id="2147483650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7938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438" indent="-14922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213" indent="-1460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orient="horz" pos="2387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754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ECE6E20-B371-4053-BD8D-E4964C93B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738" y="1303574"/>
            <a:ext cx="11340000" cy="1147229"/>
          </a:xfrm>
        </p:spPr>
        <p:txBody>
          <a:bodyPr>
            <a:normAutofit/>
          </a:bodyPr>
          <a:lstStyle/>
          <a:p>
            <a:pPr fontAlgn="base"/>
            <a:r>
              <a:rPr lang="en-US" dirty="0" err="1"/>
              <a:t>CircularCityChallenge</a:t>
            </a:r>
            <a:endParaRPr lang="en-GB" noProof="0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64A70FEA-9824-4082-9B85-EBF03C5C55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Creating a Next Generation Participatory Contest for Young People to integrate Circularity in School Curricula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33FBFD0-A96D-43CF-918A-74338DFAA9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/>
              <a:t>SYNYO GmbH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2A51564-5F1C-4F0F-98CF-CA263E5A4B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/>
              <a:t>EGU23 week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A249EF-E0A9-4B18-885D-E656F424E0D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noProof="0" dirty="0" err="1"/>
              <a:t>Dr.</a:t>
            </a:r>
            <a:r>
              <a:rPr lang="en-GB" noProof="0" dirty="0"/>
              <a:t> Antonija Bogadi| Project Lead</a:t>
            </a:r>
          </a:p>
          <a:p>
            <a:endParaRPr lang="en-GB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4FF2B42-4150-411B-E057-CCEF73FBFE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b="0" dirty="0"/>
              <a:t>Vienna, Austria | 23–28 April 2023</a:t>
            </a:r>
          </a:p>
        </p:txBody>
      </p:sp>
    </p:spTree>
    <p:extLst>
      <p:ext uri="{BB962C8B-B14F-4D97-AF65-F5344CB8AC3E}">
        <p14:creationId xmlns:p14="http://schemas.microsoft.com/office/powerpoint/2010/main" val="3503989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81E127E8-35FE-0F44-A1BC-DCB8A5F8EED5}"/>
              </a:ext>
            </a:extLst>
          </p:cNvPr>
          <p:cNvSpPr txBox="1"/>
          <p:nvPr/>
        </p:nvSpPr>
        <p:spPr>
          <a:xfrm>
            <a:off x="7483165" y="2645518"/>
            <a:ext cx="4408643" cy="2893100"/>
          </a:xfrm>
          <a:prstGeom prst="rect">
            <a:avLst/>
          </a:prstGeom>
          <a:solidFill>
            <a:srgbClr val="73BF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Support </a:t>
            </a:r>
            <a:r>
              <a:rPr lang="de-DE" sz="4000" dirty="0" err="1"/>
              <a:t>for</a:t>
            </a:r>
            <a:r>
              <a:rPr lang="de-DE" sz="4000" dirty="0"/>
              <a:t> </a:t>
            </a:r>
            <a:r>
              <a:rPr lang="de-DE" sz="4000" dirty="0" err="1"/>
              <a:t>teachers</a:t>
            </a:r>
            <a:endParaRPr lang="de-DE" sz="4000" dirty="0"/>
          </a:p>
          <a:p>
            <a:pPr algn="ctr"/>
            <a:endParaRPr lang="de-DE" sz="1400" dirty="0"/>
          </a:p>
          <a:p>
            <a:pPr algn="ctr"/>
            <a:r>
              <a:rPr lang="de-DE" sz="1400" dirty="0" err="1"/>
              <a:t>handbooks</a:t>
            </a:r>
            <a:r>
              <a:rPr lang="de-DE" sz="1400" dirty="0"/>
              <a:t> and </a:t>
            </a:r>
            <a:r>
              <a:rPr lang="de-DE" sz="1400" dirty="0" err="1"/>
              <a:t>tools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teaching</a:t>
            </a:r>
            <a:r>
              <a:rPr lang="de-DE" sz="1400" dirty="0"/>
              <a:t> </a:t>
            </a:r>
            <a:r>
              <a:rPr lang="de-DE" sz="1400" dirty="0" err="1"/>
              <a:t>topics</a:t>
            </a:r>
            <a:r>
              <a:rPr lang="de-DE" sz="1400" dirty="0"/>
              <a:t> on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circular</a:t>
            </a:r>
            <a:r>
              <a:rPr lang="de-DE" sz="1400" dirty="0"/>
              <a:t> </a:t>
            </a:r>
            <a:r>
              <a:rPr lang="de-DE" sz="1400" dirty="0" err="1"/>
              <a:t>economy</a:t>
            </a:r>
            <a:endParaRPr lang="de-DE" sz="1400" dirty="0"/>
          </a:p>
          <a:p>
            <a:pPr algn="ctr"/>
            <a:r>
              <a:rPr lang="de-DE" sz="1400" dirty="0" err="1"/>
              <a:t>learning</a:t>
            </a:r>
            <a:r>
              <a:rPr lang="de-DE" sz="1400" dirty="0"/>
              <a:t> </a:t>
            </a:r>
            <a:r>
              <a:rPr lang="de-DE" sz="1400" dirty="0" err="1"/>
              <a:t>outcomes</a:t>
            </a:r>
            <a:r>
              <a:rPr lang="de-DE" sz="1400" dirty="0"/>
              <a:t> in </a:t>
            </a:r>
            <a:r>
              <a:rPr lang="de-DE" sz="1400" dirty="0" err="1"/>
              <a:t>line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national </a:t>
            </a:r>
            <a:r>
              <a:rPr lang="de-DE" sz="1400" dirty="0" err="1"/>
              <a:t>requirements</a:t>
            </a:r>
            <a:r>
              <a:rPr lang="de-DE" sz="1400" dirty="0"/>
              <a:t> </a:t>
            </a:r>
          </a:p>
          <a:p>
            <a:pPr algn="ctr"/>
            <a:r>
              <a:rPr lang="en-GB" sz="1400" dirty="0"/>
              <a:t>information about the green jobs industry and career opportunities in the next 10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7D8CC94A-BB58-7B8E-A709-5C39641BB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/>
              <a:t>ProjectAcronym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812D186-75A4-C59A-6ED8-876CF1BDB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F40E6-5147-4048-8648-74966E0AD208}" type="slidenum">
              <a:rPr lang="en-GB" noProof="0" smtClean="0"/>
              <a:pPr/>
              <a:t>10</a:t>
            </a:fld>
            <a:endParaRPr lang="en-GB" noProof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CE6C85C-658F-0413-6090-CAF61D8BA826}"/>
              </a:ext>
            </a:extLst>
          </p:cNvPr>
          <p:cNvSpPr txBox="1"/>
          <p:nvPr/>
        </p:nvSpPr>
        <p:spPr>
          <a:xfrm>
            <a:off x="4107195" y="879833"/>
            <a:ext cx="4123723" cy="286232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Flexible concept</a:t>
            </a:r>
          </a:p>
          <a:p>
            <a:pPr algn="ctr"/>
            <a:r>
              <a:rPr lang="en-GB" sz="1400" b="1" dirty="0"/>
              <a:t>problem-based learning</a:t>
            </a:r>
          </a:p>
          <a:p>
            <a:pPr algn="ctr"/>
            <a:r>
              <a:rPr lang="en-GB" sz="1400" dirty="0"/>
              <a:t>cross-subject collaboration within the school </a:t>
            </a:r>
          </a:p>
          <a:p>
            <a:pPr algn="ctr"/>
            <a:r>
              <a:rPr lang="en-GB" sz="1400" dirty="0"/>
              <a:t>science fairs</a:t>
            </a:r>
          </a:p>
          <a:p>
            <a:pPr algn="ctr"/>
            <a:r>
              <a:rPr lang="en-GB" sz="1400" dirty="0"/>
              <a:t> Project Weeks </a:t>
            </a:r>
          </a:p>
          <a:p>
            <a:pPr algn="ctr"/>
            <a:r>
              <a:rPr lang="en-GB" sz="1400" dirty="0"/>
              <a:t>Green Weeks </a:t>
            </a:r>
          </a:p>
          <a:p>
            <a:pPr algn="ctr"/>
            <a:r>
              <a:rPr lang="en-GB" sz="1400" dirty="0"/>
              <a:t>after-school activities</a:t>
            </a:r>
          </a:p>
          <a:p>
            <a:pPr algn="ctr"/>
            <a:r>
              <a:rPr lang="en-GB" sz="1400" dirty="0"/>
              <a:t>homework</a:t>
            </a:r>
          </a:p>
          <a:p>
            <a:pPr algn="ctr"/>
            <a:r>
              <a:rPr lang="en-GB" sz="1400" dirty="0"/>
              <a:t>Summer schools workshops</a:t>
            </a:r>
          </a:p>
          <a:p>
            <a:pPr algn="ctr"/>
            <a:r>
              <a:rPr lang="en-GB" sz="1400" dirty="0"/>
              <a:t> seminars</a:t>
            </a:r>
          </a:p>
          <a:p>
            <a:pPr algn="ctr"/>
            <a:endParaRPr lang="en-GB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4B59838-2E8C-B47D-0973-E19F61CCA7D4}"/>
              </a:ext>
            </a:extLst>
          </p:cNvPr>
          <p:cNvSpPr txBox="1"/>
          <p:nvPr/>
        </p:nvSpPr>
        <p:spPr>
          <a:xfrm>
            <a:off x="272738" y="2245408"/>
            <a:ext cx="4805480" cy="32624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Relevant students’</a:t>
            </a:r>
          </a:p>
          <a:p>
            <a:pPr algn="ctr"/>
            <a:r>
              <a:rPr lang="en-GB" sz="4000" dirty="0"/>
              <a:t> competencies</a:t>
            </a:r>
            <a:endParaRPr lang="en-GB" sz="1400" dirty="0"/>
          </a:p>
          <a:p>
            <a:pPr algn="ctr"/>
            <a:r>
              <a:rPr lang="en-GB" sz="1400" b="1" dirty="0"/>
              <a:t>systems thinking</a:t>
            </a:r>
          </a:p>
          <a:p>
            <a:pPr algn="ctr"/>
            <a:r>
              <a:rPr lang="en-GB" sz="1400" dirty="0"/>
              <a:t>critical thinking</a:t>
            </a:r>
          </a:p>
          <a:p>
            <a:pPr algn="ctr"/>
            <a:r>
              <a:rPr lang="en-GB" sz="1400" dirty="0"/>
              <a:t>creativity</a:t>
            </a:r>
          </a:p>
          <a:p>
            <a:pPr algn="ctr"/>
            <a:r>
              <a:rPr lang="en-GB" sz="1400" dirty="0"/>
              <a:t>problem-solving </a:t>
            </a:r>
          </a:p>
          <a:p>
            <a:pPr algn="ctr"/>
            <a:r>
              <a:rPr lang="en-GB" sz="1400" dirty="0"/>
              <a:t>communication </a:t>
            </a:r>
          </a:p>
          <a:p>
            <a:pPr algn="ctr"/>
            <a:r>
              <a:rPr lang="en-GB" sz="1400" dirty="0"/>
              <a:t>collaboration </a:t>
            </a:r>
          </a:p>
          <a:p>
            <a:pPr algn="ctr"/>
            <a:r>
              <a:rPr lang="en-GB" sz="1400" dirty="0"/>
              <a:t>learning about sustainability and circular economy </a:t>
            </a:r>
          </a:p>
          <a:p>
            <a:pPr algn="ctr"/>
            <a:r>
              <a:rPr lang="en-GB" sz="1400" dirty="0"/>
              <a:t>social responsibility</a:t>
            </a:r>
          </a:p>
          <a:p>
            <a:pPr algn="ctr"/>
            <a:r>
              <a:rPr lang="en-GB" sz="1400" dirty="0"/>
              <a:t>information about the green jobs industry career opportunities</a:t>
            </a:r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47C818E4-7269-5C72-246E-8742126C0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74638"/>
            <a:ext cx="9304338" cy="382587"/>
          </a:xfrm>
        </p:spPr>
        <p:txBody>
          <a:bodyPr/>
          <a:lstStyle/>
          <a:p>
            <a:r>
              <a:rPr lang="en-GB" dirty="0" err="1"/>
              <a:t>CircularCityChallenge</a:t>
            </a:r>
            <a:r>
              <a:rPr lang="en-GB" dirty="0"/>
              <a:t>: outcomes</a:t>
            </a:r>
          </a:p>
        </p:txBody>
      </p:sp>
    </p:spTree>
    <p:extLst>
      <p:ext uri="{BB962C8B-B14F-4D97-AF65-F5344CB8AC3E}">
        <p14:creationId xmlns:p14="http://schemas.microsoft.com/office/powerpoint/2010/main" val="121849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4B7F12FA-BE31-A9C6-CD1D-EEFE6D13C84B}"/>
              </a:ext>
            </a:extLst>
          </p:cNvPr>
          <p:cNvSpPr txBox="1"/>
          <p:nvPr/>
        </p:nvSpPr>
        <p:spPr>
          <a:xfrm>
            <a:off x="5673982" y="2567422"/>
            <a:ext cx="5330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/>
              <a:t>Pilot </a:t>
            </a:r>
            <a:r>
              <a:rPr lang="de-DE" dirty="0" err="1"/>
              <a:t>contest</a:t>
            </a:r>
            <a:r>
              <a:rPr lang="de-DE" dirty="0"/>
              <a:t> </a:t>
            </a:r>
            <a:r>
              <a:rPr lang="de-DE" dirty="0" err="1"/>
              <a:t>duration</a:t>
            </a:r>
            <a:r>
              <a:rPr lang="de-DE" dirty="0"/>
              <a:t>: September 2023 –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  <a:p>
            <a:r>
              <a:rPr lang="de-DE" dirty="0"/>
              <a:t>Impact: 100 </a:t>
            </a:r>
            <a:r>
              <a:rPr lang="de-DE" dirty="0" err="1"/>
              <a:t>schools</a:t>
            </a:r>
            <a:r>
              <a:rPr lang="de-DE" dirty="0"/>
              <a:t>, 20 </a:t>
            </a:r>
            <a:r>
              <a:rPr lang="de-DE" dirty="0" err="1"/>
              <a:t>city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policymakers</a:t>
            </a:r>
            <a:r>
              <a:rPr lang="de-DE" dirty="0"/>
              <a:t>, 8 countries</a:t>
            </a:r>
          </a:p>
          <a:p>
            <a:endParaRPr lang="de-DE" dirty="0"/>
          </a:p>
          <a:p>
            <a:r>
              <a:rPr lang="de-DE" dirty="0"/>
              <a:t>antonija.bogadi@synyo.com</a:t>
            </a:r>
          </a:p>
          <a:p>
            <a:r>
              <a:rPr lang="en-GB" dirty="0"/>
              <a:t>https://project.circularcitychallenge.eu/</a:t>
            </a:r>
          </a:p>
          <a:p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D800E48-89C4-C6FA-0345-010A305B2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30" y="1224369"/>
            <a:ext cx="4529721" cy="3017782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20D464C-ACC4-E5EA-CCCB-CE0A359FB299}"/>
              </a:ext>
            </a:extLst>
          </p:cNvPr>
          <p:cNvSpPr txBox="1"/>
          <p:nvPr/>
        </p:nvSpPr>
        <p:spPr>
          <a:xfrm>
            <a:off x="5673982" y="884584"/>
            <a:ext cx="5020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b="1" dirty="0"/>
              <a:t>JOIN US!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371896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DF92E813-67DD-733B-25F8-E4A1074E2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purpose of </a:t>
            </a:r>
            <a:r>
              <a:rPr lang="en-GB" dirty="0" err="1"/>
              <a:t>CircularCityChallenge</a:t>
            </a:r>
            <a:r>
              <a:rPr lang="en-GB" dirty="0"/>
              <a:t> project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812D186-75A4-C59A-6ED8-876CF1BDB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F40E6-5147-4048-8648-74966E0AD208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C3ADA38-9515-A47B-61E6-C01FF2DDC739}"/>
              </a:ext>
            </a:extLst>
          </p:cNvPr>
          <p:cNvSpPr txBox="1"/>
          <p:nvPr/>
        </p:nvSpPr>
        <p:spPr>
          <a:xfrm>
            <a:off x="455813" y="2924350"/>
            <a:ext cx="4384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create</a:t>
            </a:r>
            <a:r>
              <a:rPr lang="de-DE" dirty="0"/>
              <a:t> a </a:t>
            </a:r>
            <a:r>
              <a:rPr lang="de-DE" dirty="0" err="1"/>
              <a:t>curriculum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high </a:t>
            </a:r>
            <a:r>
              <a:rPr lang="de-DE" dirty="0" err="1"/>
              <a:t>school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sustainability</a:t>
            </a:r>
            <a:r>
              <a:rPr lang="de-DE" dirty="0"/>
              <a:t> and </a:t>
            </a:r>
            <a:r>
              <a:rPr lang="de-DE" dirty="0" err="1"/>
              <a:t>circular</a:t>
            </a:r>
            <a:r>
              <a:rPr lang="de-DE" dirty="0"/>
              <a:t> </a:t>
            </a:r>
            <a:r>
              <a:rPr lang="de-DE" dirty="0" err="1"/>
              <a:t>economy</a:t>
            </a:r>
            <a:r>
              <a:rPr lang="de-DE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pilot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contest</a:t>
            </a:r>
            <a:r>
              <a:rPr lang="de-DE" dirty="0"/>
              <a:t>–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curricula</a:t>
            </a:r>
            <a:r>
              <a:rPr lang="de-DE" dirty="0"/>
              <a:t>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connect </a:t>
            </a:r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policymakers</a:t>
            </a:r>
            <a:r>
              <a:rPr lang="de-DE" dirty="0"/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CB6F4F8-7F1D-AD05-59EA-823498328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245" y="735051"/>
            <a:ext cx="672465" cy="4667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BBE9EDF-A017-4095-06A5-02F57D230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436" y="849352"/>
            <a:ext cx="1192530" cy="238125"/>
          </a:xfrm>
          <a:prstGeom prst="rect">
            <a:avLst/>
          </a:prstGeom>
          <a:noFill/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2D354521-1317-7941-66F8-A58819F96B20}"/>
              </a:ext>
            </a:extLst>
          </p:cNvPr>
          <p:cNvSpPr txBox="1"/>
          <p:nvPr/>
        </p:nvSpPr>
        <p:spPr>
          <a:xfrm>
            <a:off x="5668343" y="6379399"/>
            <a:ext cx="60976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*World Employment and Social Outlook 2018: Greening with jobs International Labour Office – Geneva: ILO, 2018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259016E-E6FC-2A8E-CAAA-BD7C0764AFB6}"/>
              </a:ext>
            </a:extLst>
          </p:cNvPr>
          <p:cNvSpPr txBox="1"/>
          <p:nvPr/>
        </p:nvSpPr>
        <p:spPr>
          <a:xfrm>
            <a:off x="455813" y="2054623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/>
              <a:t>The </a:t>
            </a:r>
            <a:r>
              <a:rPr lang="de-DE" sz="1800" dirty="0" err="1"/>
              <a:t>CircularCityChallenge</a:t>
            </a:r>
            <a:r>
              <a:rPr lang="de-DE" sz="1800" dirty="0"/>
              <a:t> </a:t>
            </a:r>
            <a:r>
              <a:rPr lang="de-DE" sz="1800" dirty="0" err="1"/>
              <a:t>project</a:t>
            </a:r>
            <a:r>
              <a:rPr lang="de-DE" sz="1800" dirty="0"/>
              <a:t> </a:t>
            </a:r>
            <a:r>
              <a:rPr lang="de-DE" sz="1800" dirty="0" err="1"/>
              <a:t>started</a:t>
            </a:r>
            <a:r>
              <a:rPr lang="de-DE" sz="1800" dirty="0"/>
              <a:t> in May 2022.</a:t>
            </a:r>
          </a:p>
          <a:p>
            <a:r>
              <a:rPr lang="de-DE" sz="1800" dirty="0" err="1"/>
              <a:t>It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funded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ERA-NET Urban Transformation capacities from EU H2020 research and innovation program in order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D510DF0-A0A9-8ACE-7A6E-1ADA87D80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706" y="1972342"/>
            <a:ext cx="4384539" cy="291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40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DF92E813-67DD-733B-25F8-E4A1074E2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purpose of </a:t>
            </a:r>
            <a:r>
              <a:rPr lang="en-GB" dirty="0" err="1"/>
              <a:t>CircularCityChallenge</a:t>
            </a:r>
            <a:r>
              <a:rPr lang="en-GB" dirty="0"/>
              <a:t> project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812D186-75A4-C59A-6ED8-876CF1BDB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F40E6-5147-4048-8648-74966E0AD208}" type="slidenum">
              <a:rPr lang="en-GB" noProof="0" smtClean="0"/>
              <a:pPr/>
              <a:t>3</a:t>
            </a:fld>
            <a:endParaRPr lang="en-GB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CB6F4F8-7F1D-AD05-59EA-823498328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245" y="735051"/>
            <a:ext cx="672465" cy="4667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BBE9EDF-A017-4095-06A5-02F57D230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436" y="849352"/>
            <a:ext cx="1192530" cy="238125"/>
          </a:xfrm>
          <a:prstGeom prst="rect">
            <a:avLst/>
          </a:prstGeom>
          <a:noFill/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D03FCBB2-E95A-2B98-AD82-012A60665519}"/>
              </a:ext>
            </a:extLst>
          </p:cNvPr>
          <p:cNvSpPr txBox="1"/>
          <p:nvPr/>
        </p:nvSpPr>
        <p:spPr>
          <a:xfrm>
            <a:off x="5788922" y="3445437"/>
            <a:ext cx="4992758" cy="215443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400" b="1" i="0" dirty="0"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1.2 billion </a:t>
            </a:r>
          </a:p>
          <a:p>
            <a:pPr algn="ctr"/>
            <a:r>
              <a:rPr lang="en-GB" b="0" i="0" dirty="0"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jobs globally depend on a stable and healthy environment. Industries like agriculture, fisheries, and forestry, as well as tourism and pharmaceuticals, depend on natural environmental processes.*</a:t>
            </a:r>
            <a:endParaRPr lang="en-GB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D354521-1317-7941-66F8-A58819F96B20}"/>
              </a:ext>
            </a:extLst>
          </p:cNvPr>
          <p:cNvSpPr txBox="1"/>
          <p:nvPr/>
        </p:nvSpPr>
        <p:spPr>
          <a:xfrm>
            <a:off x="5668343" y="6379399"/>
            <a:ext cx="60976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*World Employment and Social Outlook 2018: Greening with jobs International Labour Office – Geneva: ILO, 2018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962A20C-8F5F-9BB8-A5AF-3F99E7AC18EA}"/>
              </a:ext>
            </a:extLst>
          </p:cNvPr>
          <p:cNvSpPr txBox="1"/>
          <p:nvPr/>
        </p:nvSpPr>
        <p:spPr>
          <a:xfrm>
            <a:off x="743709" y="3429000"/>
            <a:ext cx="4682020" cy="215443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18 </a:t>
            </a:r>
            <a:r>
              <a:rPr lang="de-DE" sz="4400" b="1" dirty="0" err="1"/>
              <a:t>million</a:t>
            </a:r>
            <a:endParaRPr lang="de-DE" sz="4400" b="1" dirty="0"/>
          </a:p>
          <a:p>
            <a:pPr algn="ctr"/>
            <a:r>
              <a:rPr lang="en-GB" dirty="0"/>
              <a:t>more jobs will result from implementing the Paris Agreement on Climate Change &amp; a shift to a greener economy goal by 2030. </a:t>
            </a:r>
          </a:p>
          <a:p>
            <a:pPr algn="ctr"/>
            <a:r>
              <a:rPr lang="en-GB" dirty="0"/>
              <a:t>24 million jobs will be created and 6 million will be lost in this transition.*</a:t>
            </a:r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A4F2A8A-470C-E9C7-B605-668790652A58}"/>
              </a:ext>
            </a:extLst>
          </p:cNvPr>
          <p:cNvSpPr txBox="1"/>
          <p:nvPr/>
        </p:nvSpPr>
        <p:spPr>
          <a:xfrm>
            <a:off x="743709" y="1274564"/>
            <a:ext cx="54314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Why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do </a:t>
            </a:r>
            <a:r>
              <a:rPr lang="de-DE" dirty="0" err="1"/>
              <a:t>this</a:t>
            </a:r>
            <a:r>
              <a:rPr lang="en-GB" dirty="0"/>
              <a:t>? </a:t>
            </a:r>
          </a:p>
          <a:p>
            <a:endParaRPr lang="en-GB" dirty="0"/>
          </a:p>
          <a:p>
            <a:r>
              <a:rPr lang="en-GB" b="1" dirty="0"/>
              <a:t>Imbalances persist between the skills offered and the skills needed for the green transition</a:t>
            </a:r>
            <a:r>
              <a:rPr lang="en-GB" dirty="0"/>
              <a:t>. This skills mismatch is identified as an obstacle to the greening of the economy in 21 of 27 countries surveyed.*</a:t>
            </a:r>
          </a:p>
        </p:txBody>
      </p:sp>
    </p:spTree>
    <p:extLst>
      <p:ext uri="{BB962C8B-B14F-4D97-AF65-F5344CB8AC3E}">
        <p14:creationId xmlns:p14="http://schemas.microsoft.com/office/powerpoint/2010/main" val="192531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1D0A3E8-E571-6C86-409F-F6090A3D74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" t="8201" r="-1922" b="22897"/>
          <a:stretch/>
        </p:blipFill>
        <p:spPr>
          <a:xfrm>
            <a:off x="889569" y="670693"/>
            <a:ext cx="10876430" cy="5727243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DF92E813-67DD-733B-25F8-E4A1074E2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challenge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812D186-75A4-C59A-6ED8-876CF1BDB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F40E6-5147-4048-8648-74966E0AD208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BFD824-996F-AC3A-E719-4F8220FC70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00" y="621148"/>
            <a:ext cx="9306190" cy="224657"/>
          </a:xfrm>
        </p:spPr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relevant </a:t>
            </a:r>
            <a:r>
              <a:rPr lang="de-DE" dirty="0" err="1"/>
              <a:t>curricula</a:t>
            </a:r>
            <a:r>
              <a:rPr lang="de-DE" dirty="0"/>
              <a:t> on </a:t>
            </a:r>
            <a:r>
              <a:rPr lang="de-DE" dirty="0" err="1"/>
              <a:t>sustainability</a:t>
            </a:r>
            <a:r>
              <a:rPr lang="de-DE" dirty="0"/>
              <a:t> and </a:t>
            </a:r>
            <a:r>
              <a:rPr lang="de-DE" dirty="0" err="1"/>
              <a:t>circular</a:t>
            </a:r>
            <a:r>
              <a:rPr lang="de-DE" dirty="0"/>
              <a:t> </a:t>
            </a:r>
            <a:r>
              <a:rPr lang="de-DE" dirty="0" err="1"/>
              <a:t>economy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and </a:t>
            </a:r>
            <a:r>
              <a:rPr lang="de-DE" dirty="0" err="1"/>
              <a:t>constraints</a:t>
            </a:r>
            <a:r>
              <a:rPr lang="de-DE" dirty="0"/>
              <a:t>?</a:t>
            </a:r>
            <a:endParaRPr lang="en-GB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50DB924-9A39-22F1-CA15-144A52064F65}"/>
              </a:ext>
            </a:extLst>
          </p:cNvPr>
          <p:cNvSpPr txBox="1"/>
          <p:nvPr/>
        </p:nvSpPr>
        <p:spPr>
          <a:xfrm>
            <a:off x="1629016" y="6325422"/>
            <a:ext cx="125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STUDENT</a:t>
            </a:r>
            <a:endParaRPr lang="en-GB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BA0CE4-E746-90A6-B079-EB878E102FCD}"/>
              </a:ext>
            </a:extLst>
          </p:cNvPr>
          <p:cNvSpPr txBox="1"/>
          <p:nvPr/>
        </p:nvSpPr>
        <p:spPr>
          <a:xfrm>
            <a:off x="5831173" y="6352143"/>
            <a:ext cx="115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TEACHER</a:t>
            </a:r>
            <a:endParaRPr lang="en-GB" b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6FAFCB5-16E0-172A-DBBC-37140577E843}"/>
              </a:ext>
            </a:extLst>
          </p:cNvPr>
          <p:cNvSpPr txBox="1"/>
          <p:nvPr/>
        </p:nvSpPr>
        <p:spPr>
          <a:xfrm>
            <a:off x="3461447" y="6339065"/>
            <a:ext cx="198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POLICY MAKER</a:t>
            </a:r>
            <a:endParaRPr lang="en-GB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9CA2B3B-D6A4-129E-66BF-9CE990C29FA9}"/>
              </a:ext>
            </a:extLst>
          </p:cNvPr>
          <p:cNvSpPr txBox="1"/>
          <p:nvPr/>
        </p:nvSpPr>
        <p:spPr>
          <a:xfrm>
            <a:off x="10031002" y="6367801"/>
            <a:ext cx="1093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EXPERT</a:t>
            </a:r>
            <a:endParaRPr lang="en-GB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22C4BEA-2028-F84F-84CC-F11934994A49}"/>
              </a:ext>
            </a:extLst>
          </p:cNvPr>
          <p:cNvSpPr txBox="1"/>
          <p:nvPr/>
        </p:nvSpPr>
        <p:spPr>
          <a:xfrm>
            <a:off x="7519114" y="6325422"/>
            <a:ext cx="198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ENTERPRENOUR</a:t>
            </a:r>
            <a:endParaRPr lang="en-GB" b="1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B037509-93AD-6049-6126-08CDCFB57485}"/>
              </a:ext>
            </a:extLst>
          </p:cNvPr>
          <p:cNvSpPr txBox="1"/>
          <p:nvPr/>
        </p:nvSpPr>
        <p:spPr>
          <a:xfrm>
            <a:off x="6606166" y="1085548"/>
            <a:ext cx="1896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/>
              <a:t>Although</a:t>
            </a:r>
            <a:r>
              <a:rPr lang="de-DE" sz="1200" b="1" dirty="0"/>
              <a:t> I </a:t>
            </a:r>
            <a:r>
              <a:rPr lang="de-DE" sz="1200" b="1" dirty="0" err="1"/>
              <a:t>want</a:t>
            </a:r>
            <a:r>
              <a:rPr lang="de-DE" sz="1200" b="1" dirty="0"/>
              <a:t> </a:t>
            </a:r>
            <a:r>
              <a:rPr lang="de-DE" sz="1200" b="1" dirty="0" err="1"/>
              <a:t>to</a:t>
            </a:r>
            <a:r>
              <a:rPr lang="de-DE" sz="1200" b="1" dirty="0"/>
              <a:t> </a:t>
            </a:r>
            <a:r>
              <a:rPr lang="de-DE" sz="1200" b="1" dirty="0" err="1"/>
              <a:t>my</a:t>
            </a:r>
            <a:r>
              <a:rPr lang="de-DE" sz="1200" b="1" dirty="0"/>
              <a:t> </a:t>
            </a:r>
            <a:r>
              <a:rPr lang="de-DE" sz="1200" b="1" dirty="0" err="1"/>
              <a:t>students</a:t>
            </a:r>
            <a:r>
              <a:rPr lang="de-DE" sz="1200" b="1" dirty="0"/>
              <a:t> </a:t>
            </a:r>
            <a:r>
              <a:rPr lang="de-DE" sz="1200" b="1" dirty="0" err="1"/>
              <a:t>prepare</a:t>
            </a:r>
            <a:r>
              <a:rPr lang="de-DE" sz="1200" b="1" dirty="0"/>
              <a:t> </a:t>
            </a:r>
            <a:r>
              <a:rPr lang="de-DE" sz="1200" b="1" dirty="0" err="1"/>
              <a:t>for</a:t>
            </a:r>
            <a:r>
              <a:rPr lang="de-DE" sz="1200" b="1" dirty="0"/>
              <a:t> </a:t>
            </a:r>
            <a:r>
              <a:rPr lang="de-DE" sz="1200" b="1" dirty="0" err="1"/>
              <a:t>work</a:t>
            </a:r>
            <a:r>
              <a:rPr lang="de-DE" sz="1200" b="1" dirty="0"/>
              <a:t> and </a:t>
            </a:r>
            <a:r>
              <a:rPr lang="de-DE" sz="1200" b="1" dirty="0" err="1"/>
              <a:t>their</a:t>
            </a:r>
            <a:r>
              <a:rPr lang="de-DE" sz="1200" b="1" dirty="0"/>
              <a:t> </a:t>
            </a:r>
            <a:r>
              <a:rPr lang="de-DE" sz="1200" b="1" dirty="0" err="1"/>
              <a:t>role</a:t>
            </a:r>
            <a:r>
              <a:rPr lang="de-DE" sz="1200" b="1" dirty="0"/>
              <a:t> in </a:t>
            </a:r>
            <a:r>
              <a:rPr lang="de-DE" sz="1200" b="1" dirty="0" err="1"/>
              <a:t>society</a:t>
            </a:r>
            <a:r>
              <a:rPr lang="de-DE" sz="1200" b="1" dirty="0"/>
              <a:t>, </a:t>
            </a:r>
            <a:r>
              <a:rPr lang="de-DE" sz="1200" b="1" dirty="0" err="1"/>
              <a:t>I‘m</a:t>
            </a:r>
            <a:r>
              <a:rPr lang="de-DE" sz="1200" b="1" dirty="0"/>
              <a:t> </a:t>
            </a:r>
            <a:r>
              <a:rPr lang="de-DE" sz="1200" b="1" dirty="0" err="1"/>
              <a:t>overburdened</a:t>
            </a:r>
            <a:r>
              <a:rPr lang="de-DE" sz="1200" b="1" dirty="0"/>
              <a:t> </a:t>
            </a:r>
            <a:r>
              <a:rPr lang="de-DE" sz="1200" b="1" dirty="0" err="1"/>
              <a:t>with</a:t>
            </a:r>
            <a:r>
              <a:rPr lang="de-DE" sz="1200" b="1" dirty="0"/>
              <a:t> </a:t>
            </a:r>
            <a:r>
              <a:rPr lang="de-DE" sz="1200" b="1" dirty="0" err="1"/>
              <a:t>existing</a:t>
            </a:r>
            <a:r>
              <a:rPr lang="de-DE" sz="1200" b="1" dirty="0"/>
              <a:t> </a:t>
            </a:r>
            <a:r>
              <a:rPr lang="de-DE" sz="1200" b="1" dirty="0" err="1"/>
              <a:t>curricula</a:t>
            </a:r>
            <a:r>
              <a:rPr lang="de-DE" sz="1200" b="1" dirty="0"/>
              <a:t> and </a:t>
            </a:r>
            <a:r>
              <a:rPr lang="de-DE" sz="1200" b="1" dirty="0" err="1"/>
              <a:t>don‘t</a:t>
            </a:r>
            <a:r>
              <a:rPr lang="de-DE" sz="1200" b="1" dirty="0"/>
              <a:t> </a:t>
            </a:r>
            <a:r>
              <a:rPr lang="de-DE" sz="1200" b="1" dirty="0" err="1"/>
              <a:t>have</a:t>
            </a:r>
            <a:r>
              <a:rPr lang="de-DE" sz="1200" b="1" dirty="0"/>
              <a:t> time </a:t>
            </a:r>
            <a:r>
              <a:rPr lang="de-DE" sz="1200" b="1" dirty="0" err="1"/>
              <a:t>for</a:t>
            </a:r>
            <a:r>
              <a:rPr lang="de-DE" sz="1200" b="1" dirty="0"/>
              <a:t> additional </a:t>
            </a:r>
            <a:r>
              <a:rPr lang="de-DE" sz="1200" b="1" dirty="0" err="1"/>
              <a:t>work</a:t>
            </a:r>
            <a:r>
              <a:rPr lang="de-DE" sz="1200" b="1" dirty="0"/>
              <a:t>. </a:t>
            </a:r>
            <a:endParaRPr lang="en-GB" sz="1200" b="1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929CD8E-7C75-2FBB-4D8E-0C488F671A0E}"/>
              </a:ext>
            </a:extLst>
          </p:cNvPr>
          <p:cNvSpPr txBox="1"/>
          <p:nvPr/>
        </p:nvSpPr>
        <p:spPr>
          <a:xfrm>
            <a:off x="1182478" y="1472855"/>
            <a:ext cx="1570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I </a:t>
            </a:r>
            <a:r>
              <a:rPr lang="de-DE" sz="1200" b="1" dirty="0" err="1">
                <a:solidFill>
                  <a:schemeClr val="bg1"/>
                </a:solidFill>
              </a:rPr>
              <a:t>want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my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ideas</a:t>
            </a:r>
            <a:r>
              <a:rPr lang="de-DE" sz="1200" b="1" dirty="0">
                <a:solidFill>
                  <a:schemeClr val="bg1"/>
                </a:solidFill>
              </a:rPr>
              <a:t> on </a:t>
            </a:r>
            <a:r>
              <a:rPr lang="de-DE" sz="1200" b="1" dirty="0" err="1">
                <a:solidFill>
                  <a:schemeClr val="bg1"/>
                </a:solidFill>
              </a:rPr>
              <a:t>how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to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make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society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better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to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be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heard</a:t>
            </a:r>
            <a:r>
              <a:rPr lang="de-DE" sz="1200" dirty="0">
                <a:solidFill>
                  <a:schemeClr val="bg1"/>
                </a:solidFill>
              </a:rPr>
              <a:t>.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3B342F3-7287-57E5-CA4E-847E4E93B53A}"/>
              </a:ext>
            </a:extLst>
          </p:cNvPr>
          <p:cNvSpPr txBox="1"/>
          <p:nvPr/>
        </p:nvSpPr>
        <p:spPr>
          <a:xfrm>
            <a:off x="1736607" y="2154111"/>
            <a:ext cx="1722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I </a:t>
            </a:r>
            <a:r>
              <a:rPr lang="de-DE" sz="1200" b="1" dirty="0" err="1">
                <a:solidFill>
                  <a:schemeClr val="bg1"/>
                </a:solidFill>
              </a:rPr>
              <a:t>want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to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put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my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effort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into</a:t>
            </a:r>
            <a:r>
              <a:rPr lang="de-DE" sz="1200" b="1" dirty="0">
                <a:solidFill>
                  <a:schemeClr val="bg1"/>
                </a:solidFill>
              </a:rPr>
              <a:t> relevant </a:t>
            </a:r>
            <a:r>
              <a:rPr lang="de-DE" sz="1200" b="1" dirty="0" err="1">
                <a:solidFill>
                  <a:schemeClr val="bg1"/>
                </a:solidFill>
              </a:rPr>
              <a:t>issues</a:t>
            </a:r>
            <a:r>
              <a:rPr lang="de-DE" sz="1200" dirty="0">
                <a:solidFill>
                  <a:schemeClr val="bg1"/>
                </a:solidFill>
              </a:rPr>
              <a:t>. </a:t>
            </a:r>
            <a:r>
              <a:rPr lang="de-DE" sz="1200" b="1" dirty="0">
                <a:solidFill>
                  <a:schemeClr val="bg1"/>
                </a:solidFill>
              </a:rPr>
              <a:t>I </a:t>
            </a:r>
            <a:r>
              <a:rPr lang="de-DE" sz="1200" b="1" dirty="0" err="1">
                <a:solidFill>
                  <a:schemeClr val="bg1"/>
                </a:solidFill>
              </a:rPr>
              <a:t>need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to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understand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what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are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my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future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job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opportunities</a:t>
            </a:r>
            <a:r>
              <a:rPr lang="de-DE" sz="1200" b="1" dirty="0">
                <a:solidFill>
                  <a:schemeClr val="bg1"/>
                </a:solidFill>
              </a:rPr>
              <a:t> in </a:t>
            </a:r>
            <a:r>
              <a:rPr lang="de-DE" sz="1200" b="1" dirty="0" err="1">
                <a:solidFill>
                  <a:schemeClr val="bg1"/>
                </a:solidFill>
              </a:rPr>
              <a:t>the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green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industry</a:t>
            </a:r>
            <a:r>
              <a:rPr lang="de-DE" sz="1200" b="1" dirty="0">
                <a:solidFill>
                  <a:schemeClr val="bg1"/>
                </a:solidFill>
              </a:rPr>
              <a:t>.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2EE0936-46F3-F651-AB91-3321D4F468FF}"/>
              </a:ext>
            </a:extLst>
          </p:cNvPr>
          <p:cNvSpPr txBox="1"/>
          <p:nvPr/>
        </p:nvSpPr>
        <p:spPr>
          <a:xfrm>
            <a:off x="9500801" y="1304702"/>
            <a:ext cx="2133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We should teach models of production and consumption that involve circulating existing materials and products for as long as possible.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C4A65ED-3B2F-EBDB-0B1C-18EC5289CB29}"/>
              </a:ext>
            </a:extLst>
          </p:cNvPr>
          <p:cNvSpPr txBox="1"/>
          <p:nvPr/>
        </p:nvSpPr>
        <p:spPr>
          <a:xfrm>
            <a:off x="3702087" y="1363830"/>
            <a:ext cx="1722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I need good circular economy policies because they offer businesses and the government a clear opportunity for long-term growth</a:t>
            </a:r>
            <a:r>
              <a:rPr lang="de-DE" sz="1200" dirty="0">
                <a:solidFill>
                  <a:schemeClr val="bg1"/>
                </a:solidFill>
              </a:rPr>
              <a:t>. 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7D0E8CB-3D29-D611-8A92-78EFB7FF86F3}"/>
              </a:ext>
            </a:extLst>
          </p:cNvPr>
          <p:cNvSpPr txBox="1"/>
          <p:nvPr/>
        </p:nvSpPr>
        <p:spPr>
          <a:xfrm>
            <a:off x="5072310" y="2294787"/>
            <a:ext cx="1570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/>
              <a:t>I‘m</a:t>
            </a:r>
            <a:r>
              <a:rPr lang="de-DE" sz="1200" b="1" dirty="0"/>
              <a:t> not an expert in </a:t>
            </a:r>
            <a:r>
              <a:rPr lang="de-DE" sz="1200" b="1" dirty="0" err="1"/>
              <a:t>circular</a:t>
            </a:r>
            <a:r>
              <a:rPr lang="de-DE" sz="1200" b="1" dirty="0"/>
              <a:t> </a:t>
            </a:r>
            <a:r>
              <a:rPr lang="de-DE" sz="1200" b="1" dirty="0" err="1"/>
              <a:t>economy</a:t>
            </a:r>
            <a:r>
              <a:rPr lang="de-DE" sz="1200" b="1" dirty="0"/>
              <a:t> </a:t>
            </a:r>
            <a:r>
              <a:rPr lang="de-DE" sz="1200" b="1" dirty="0" err="1"/>
              <a:t>nor</a:t>
            </a:r>
            <a:r>
              <a:rPr lang="de-DE" sz="1200" b="1" dirty="0"/>
              <a:t> </a:t>
            </a:r>
            <a:r>
              <a:rPr lang="de-DE" sz="1200" b="1" dirty="0" err="1"/>
              <a:t>sustainability</a:t>
            </a:r>
            <a:r>
              <a:rPr lang="de-DE" sz="1200" b="1" dirty="0"/>
              <a:t>, </a:t>
            </a:r>
            <a:r>
              <a:rPr lang="de-DE" sz="1200" b="1" dirty="0" err="1"/>
              <a:t>how</a:t>
            </a:r>
            <a:r>
              <a:rPr lang="de-DE" sz="1200" b="1" dirty="0"/>
              <a:t> </a:t>
            </a:r>
            <a:r>
              <a:rPr lang="de-DE" sz="1200" b="1" dirty="0" err="1"/>
              <a:t>can</a:t>
            </a:r>
            <a:r>
              <a:rPr lang="de-DE" sz="1200" b="1" dirty="0"/>
              <a:t> I </a:t>
            </a:r>
            <a:r>
              <a:rPr lang="de-DE" sz="1200" b="1" dirty="0" err="1"/>
              <a:t>teach</a:t>
            </a:r>
            <a:r>
              <a:rPr lang="de-DE" sz="1200" b="1" dirty="0"/>
              <a:t> </a:t>
            </a:r>
            <a:r>
              <a:rPr lang="de-DE" sz="1200" b="1" dirty="0" err="1"/>
              <a:t>that</a:t>
            </a:r>
            <a:r>
              <a:rPr lang="de-DE" sz="1200" b="1" dirty="0"/>
              <a:t>?</a:t>
            </a:r>
            <a:endParaRPr lang="en-GB" sz="12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A84460B-4EFD-94F3-79C7-9575BD59CB63}"/>
              </a:ext>
            </a:extLst>
          </p:cNvPr>
          <p:cNvSpPr txBox="1"/>
          <p:nvPr/>
        </p:nvSpPr>
        <p:spPr>
          <a:xfrm>
            <a:off x="7861087" y="2484011"/>
            <a:ext cx="2335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I need future employees to know about the circular economy because it has the potential to unlock billions in economic growth and play a key role in protecting our planet.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01190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DF92E813-67DD-733B-25F8-E4A1074E2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CircularCityChallenge</a:t>
            </a:r>
            <a:r>
              <a:rPr lang="en-GB" dirty="0"/>
              <a:t>: the approach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812D186-75A4-C59A-6ED8-876CF1BDB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F40E6-5147-4048-8648-74966E0AD208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BFD824-996F-AC3A-E719-4F8220FC70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00" y="706479"/>
            <a:ext cx="9306190" cy="224657"/>
          </a:xfrm>
        </p:spPr>
        <p:txBody>
          <a:bodyPr/>
          <a:lstStyle/>
          <a:p>
            <a:r>
              <a:rPr lang="en-GB" dirty="0"/>
              <a:t>Teaching about sustainability issues and circular economy through systems thinking lens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A8A444-EB36-17F9-1A6D-03C5CDBAC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022" y="1471306"/>
            <a:ext cx="3353955" cy="342212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2592A6D-3937-71F7-1B26-111B7721040E}"/>
              </a:ext>
            </a:extLst>
          </p:cNvPr>
          <p:cNvSpPr txBox="1"/>
          <p:nvPr/>
        </p:nvSpPr>
        <p:spPr>
          <a:xfrm>
            <a:off x="3734630" y="5202028"/>
            <a:ext cx="5369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systems thinking + inquiry-based learning + contest</a:t>
            </a:r>
          </a:p>
        </p:txBody>
      </p:sp>
    </p:spTree>
    <p:extLst>
      <p:ext uri="{BB962C8B-B14F-4D97-AF65-F5344CB8AC3E}">
        <p14:creationId xmlns:p14="http://schemas.microsoft.com/office/powerpoint/2010/main" val="215888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DF92E813-67DD-733B-25F8-E4A1074E2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CircularCityChallenge</a:t>
            </a:r>
            <a:r>
              <a:rPr lang="en-GB" dirty="0"/>
              <a:t>: the approach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812D186-75A4-C59A-6ED8-876CF1BDB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F40E6-5147-4048-8648-74966E0AD208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BFD824-996F-AC3A-E719-4F8220FC70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00" y="706479"/>
            <a:ext cx="9306190" cy="224657"/>
          </a:xfrm>
        </p:spPr>
        <p:txBody>
          <a:bodyPr/>
          <a:lstStyle/>
          <a:p>
            <a:r>
              <a:rPr lang="en-GB" dirty="0"/>
              <a:t>Teaching about sustainability issues and circular economy through systems thinking lens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8DEBAEA-053E-4E18-9029-11ACAF023642}"/>
              </a:ext>
            </a:extLst>
          </p:cNvPr>
          <p:cNvSpPr txBox="1"/>
          <p:nvPr/>
        </p:nvSpPr>
        <p:spPr>
          <a:xfrm>
            <a:off x="5872755" y="6281657"/>
            <a:ext cx="6097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* </a:t>
            </a:r>
            <a:r>
              <a:rPr lang="en-GB" sz="1000" dirty="0" err="1"/>
              <a:t>Graefe</a:t>
            </a:r>
            <a:r>
              <a:rPr lang="en-GB" sz="1000" dirty="0"/>
              <a:t>, Abigail Noble. "Assessing the potential benefits of learning about environmental issues through a systems thinking pedagogy." (2010).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C3DE47D-1EEB-D5C6-103B-80E22CC544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696"/>
          <a:stretch/>
        </p:blipFill>
        <p:spPr>
          <a:xfrm>
            <a:off x="7553738" y="1853916"/>
            <a:ext cx="3530156" cy="120033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4D382E8-4ECF-F28E-0B2A-8E02A2AFD3AA}"/>
              </a:ext>
            </a:extLst>
          </p:cNvPr>
          <p:cNvSpPr txBox="1"/>
          <p:nvPr/>
        </p:nvSpPr>
        <p:spPr>
          <a:xfrm>
            <a:off x="714026" y="1630532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System thinking </a:t>
            </a:r>
            <a:r>
              <a:rPr lang="en-GB" dirty="0"/>
              <a:t>is a powerful skill that can help students understand how different parts of a system interact with each other and how they can work together for</a:t>
            </a:r>
          </a:p>
          <a:p>
            <a:r>
              <a:rPr lang="en-GB" dirty="0"/>
              <a:t>meaningful environmental action.*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E3046DB-5488-1C07-FFD0-0663F3DB14AA}"/>
              </a:ext>
            </a:extLst>
          </p:cNvPr>
          <p:cNvSpPr txBox="1"/>
          <p:nvPr/>
        </p:nvSpPr>
        <p:spPr>
          <a:xfrm>
            <a:off x="714026" y="2899644"/>
            <a:ext cx="6839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This skill will help students to become better problem solvers, critical thinkers, and decision-makers.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BD66D5E-D084-F3E4-2F7F-55B6379DF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45" y="4141358"/>
            <a:ext cx="4130084" cy="150312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D90DA16-23A3-49CE-7331-4A5EBC446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5449" y="3208847"/>
            <a:ext cx="3628445" cy="3095210"/>
          </a:xfrm>
          <a:prstGeom prst="rect">
            <a:avLst/>
          </a:prstGeom>
        </p:spPr>
      </p:pic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972A6D99-8C71-64B8-3D6D-7B27A4C30203}"/>
              </a:ext>
            </a:extLst>
          </p:cNvPr>
          <p:cNvSpPr/>
          <p:nvPr/>
        </p:nvSpPr>
        <p:spPr>
          <a:xfrm>
            <a:off x="5475357" y="4740517"/>
            <a:ext cx="1521365" cy="54665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50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DF92E813-67DD-733B-25F8-E4A1074E2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CircularCityChallenge</a:t>
            </a:r>
            <a:r>
              <a:rPr lang="en-GB" dirty="0"/>
              <a:t>: the approach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812D186-75A4-C59A-6ED8-876CF1BDB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F40E6-5147-4048-8648-74966E0AD208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BFD824-996F-AC3A-E719-4F8220FC70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00" y="706479"/>
            <a:ext cx="9306190" cy="224657"/>
          </a:xfrm>
        </p:spPr>
        <p:txBody>
          <a:bodyPr/>
          <a:lstStyle/>
          <a:p>
            <a:r>
              <a:rPr lang="en-GB" dirty="0"/>
              <a:t>Teaching about sustainability issues and circular economy through systems thinking lens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4D382E8-4ECF-F28E-0B2A-8E02A2AFD3AA}"/>
              </a:ext>
            </a:extLst>
          </p:cNvPr>
          <p:cNvSpPr txBox="1"/>
          <p:nvPr/>
        </p:nvSpPr>
        <p:spPr>
          <a:xfrm>
            <a:off x="714026" y="2092197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Inquiry-based learning </a:t>
            </a:r>
            <a:r>
              <a:rPr lang="en-GB" dirty="0"/>
              <a:t>allows schools and teachers to easily lead students through complex sustainability issues more effectively, without the need for extensive sustainability knowledge.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E3046DB-5488-1C07-FFD0-0663F3DB14AA}"/>
              </a:ext>
            </a:extLst>
          </p:cNvPr>
          <p:cNvSpPr txBox="1"/>
          <p:nvPr/>
        </p:nvSpPr>
        <p:spPr>
          <a:xfrm>
            <a:off x="714026" y="3361309"/>
            <a:ext cx="6839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 </a:t>
            </a:r>
            <a:r>
              <a:rPr lang="en-GB" b="1" dirty="0"/>
              <a:t>CCC platform </a:t>
            </a:r>
            <a:r>
              <a:rPr lang="en-GB" dirty="0"/>
              <a:t>will provide comprehensible and ready-to-use educational toolkits.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5E7AD2-CA06-C4F3-1763-6FF82AC14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639" y="2144063"/>
            <a:ext cx="4220307" cy="275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8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7D8CC94A-BB58-7B8E-A709-5C39641BB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/>
              <a:t>ProjectAcronym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812D186-75A4-C59A-6ED8-876CF1BDB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F40E6-5147-4048-8648-74966E0AD208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BFD824-996F-AC3A-E719-4F8220FC70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00" y="711953"/>
            <a:ext cx="9306190" cy="224657"/>
          </a:xfrm>
        </p:spPr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CircularCityChallenge</a:t>
            </a:r>
            <a:r>
              <a:rPr lang="de-DE" dirty="0"/>
              <a:t> </a:t>
            </a:r>
            <a:r>
              <a:rPr lang="de-DE" dirty="0" err="1"/>
              <a:t>pilot</a:t>
            </a:r>
            <a:r>
              <a:rPr lang="de-DE" dirty="0"/>
              <a:t> </a:t>
            </a:r>
            <a:r>
              <a:rPr lang="de-DE" dirty="0" err="1"/>
              <a:t>contest</a:t>
            </a:r>
            <a:endParaRPr lang="en-GB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41B282F-FDE5-D16E-089E-6DFE4EE4A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268" y="3204621"/>
            <a:ext cx="3394732" cy="2971713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13BE237-79F3-F15F-98CC-528454290B05}"/>
              </a:ext>
            </a:extLst>
          </p:cNvPr>
          <p:cNvSpPr txBox="1"/>
          <p:nvPr/>
        </p:nvSpPr>
        <p:spPr>
          <a:xfrm>
            <a:off x="6589644" y="1291954"/>
            <a:ext cx="432352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/>
              <a:t>STEP 1</a:t>
            </a:r>
            <a:endParaRPr lang="en-GB" sz="1400" dirty="0"/>
          </a:p>
          <a:p>
            <a:r>
              <a:rPr lang="en-GB" sz="1400" dirty="0"/>
              <a:t>IDENTIFY THE CHALLENGE</a:t>
            </a:r>
          </a:p>
          <a:p>
            <a:r>
              <a:rPr lang="en-GB" sz="1400" b="1" dirty="0"/>
              <a:t>Find a circular challenge in your city</a:t>
            </a:r>
            <a:endParaRPr lang="en-GB" sz="1400" dirty="0"/>
          </a:p>
          <a:p>
            <a:r>
              <a:rPr lang="en-GB" sz="1400" b="1" dirty="0"/>
              <a:t>and organise your team of three students</a:t>
            </a:r>
            <a:endParaRPr lang="en-GB" sz="14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750532F-7704-551A-2D10-2672579164EE}"/>
              </a:ext>
            </a:extLst>
          </p:cNvPr>
          <p:cNvSpPr txBox="1"/>
          <p:nvPr/>
        </p:nvSpPr>
        <p:spPr>
          <a:xfrm>
            <a:off x="6589644" y="2320284"/>
            <a:ext cx="432352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/>
              <a:t>STEP 2</a:t>
            </a:r>
            <a:endParaRPr lang="en-GB" sz="1400" dirty="0"/>
          </a:p>
          <a:p>
            <a:r>
              <a:rPr lang="en-GB" sz="1400" dirty="0"/>
              <a:t>FIND YOUR IMPACT</a:t>
            </a:r>
          </a:p>
          <a:p>
            <a:r>
              <a:rPr lang="en-GB" sz="1400" b="1" dirty="0"/>
              <a:t>Observe and map the system </a:t>
            </a:r>
            <a:endParaRPr lang="en-GB" sz="1400" dirty="0"/>
          </a:p>
          <a:p>
            <a:r>
              <a:rPr lang="en-GB" sz="1400" b="1" dirty="0"/>
              <a:t>around your challenge</a:t>
            </a:r>
            <a:endParaRPr lang="en-GB" sz="14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7EA1A67-C28A-A40A-CD7A-36840F2F9BAA}"/>
              </a:ext>
            </a:extLst>
          </p:cNvPr>
          <p:cNvSpPr txBox="1"/>
          <p:nvPr/>
        </p:nvSpPr>
        <p:spPr>
          <a:xfrm>
            <a:off x="6589644" y="3366724"/>
            <a:ext cx="432352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/>
              <a:t>STEP 3</a:t>
            </a:r>
            <a:endParaRPr lang="en-GB" sz="1400" dirty="0"/>
          </a:p>
          <a:p>
            <a:r>
              <a:rPr lang="en-GB" sz="1400" dirty="0"/>
              <a:t>ENVISION CIRCULAR FUTURES</a:t>
            </a:r>
          </a:p>
          <a:p>
            <a:r>
              <a:rPr lang="en-GB" sz="1400" b="1" dirty="0"/>
              <a:t>Find a better way! Rewrite the rules! </a:t>
            </a:r>
            <a:endParaRPr lang="en-GB" sz="14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EBDFA60-3C21-8A5C-D5CC-CCDFC24A3D83}"/>
              </a:ext>
            </a:extLst>
          </p:cNvPr>
          <p:cNvSpPr txBox="1"/>
          <p:nvPr/>
        </p:nvSpPr>
        <p:spPr>
          <a:xfrm>
            <a:off x="6589644" y="4243515"/>
            <a:ext cx="432352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/>
              <a:t>STEP 4</a:t>
            </a:r>
            <a:endParaRPr lang="en-GB" sz="1400" dirty="0"/>
          </a:p>
          <a:p>
            <a:r>
              <a:rPr lang="en-GB" sz="1400" dirty="0"/>
              <a:t>DEVELOP YOUR INTERVENTION – ACTION/PLAN</a:t>
            </a:r>
          </a:p>
          <a:p>
            <a:r>
              <a:rPr lang="en-GB" sz="1400" b="1" dirty="0"/>
              <a:t>Design and test your circular idea</a:t>
            </a:r>
            <a:endParaRPr lang="en-GB" sz="14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7944508-4332-4118-C445-34B8983B34AF}"/>
              </a:ext>
            </a:extLst>
          </p:cNvPr>
          <p:cNvSpPr txBox="1"/>
          <p:nvPr/>
        </p:nvSpPr>
        <p:spPr>
          <a:xfrm>
            <a:off x="6589644" y="5120306"/>
            <a:ext cx="432352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/>
              <a:t>STEP 5</a:t>
            </a:r>
            <a:endParaRPr lang="en-GB" sz="1400" dirty="0"/>
          </a:p>
          <a:p>
            <a:r>
              <a:rPr lang="en-GB" sz="1400" dirty="0"/>
              <a:t>SHARE YOUR IDEAS</a:t>
            </a:r>
          </a:p>
          <a:p>
            <a:r>
              <a:rPr lang="en-GB" sz="1400" b="1" dirty="0"/>
              <a:t>Tell us your story &amp; submit!</a:t>
            </a:r>
            <a:endParaRPr lang="en-GB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8076B5-2863-1AF0-CC23-3AE4027D9322}"/>
              </a:ext>
            </a:extLst>
          </p:cNvPr>
          <p:cNvSpPr txBox="1"/>
          <p:nvPr/>
        </p:nvSpPr>
        <p:spPr>
          <a:xfrm>
            <a:off x="426000" y="2039883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CCC will equip them with the tools to identify local challenges, to find their own impact, to connect with relevant stakeholders and spread their ideas beyond school boundaries.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8BE85EF-3131-AC29-022F-9446E6CCD1AB}"/>
              </a:ext>
            </a:extLst>
          </p:cNvPr>
          <p:cNvSpPr txBox="1"/>
          <p:nvPr/>
        </p:nvSpPr>
        <p:spPr>
          <a:xfrm>
            <a:off x="426000" y="1343072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Through a pilot </a:t>
            </a:r>
            <a:r>
              <a:rPr lang="en-GB" b="1" dirty="0"/>
              <a:t>participatory contest, </a:t>
            </a:r>
            <a:r>
              <a:rPr lang="en-GB" dirty="0"/>
              <a:t>CCC</a:t>
            </a:r>
            <a:r>
              <a:rPr lang="en-GB" b="1" dirty="0"/>
              <a:t> </a:t>
            </a:r>
            <a:r>
              <a:rPr lang="en-GB" dirty="0"/>
              <a:t>amplifies the perspective of the young.</a:t>
            </a:r>
          </a:p>
        </p:txBody>
      </p:sp>
      <p:sp>
        <p:nvSpPr>
          <p:cNvPr id="10" name="Titel 13">
            <a:extLst>
              <a:ext uri="{FF2B5EF4-FFF2-40B4-BE49-F238E27FC236}">
                <a16:creationId xmlns:a16="http://schemas.microsoft.com/office/drawing/2014/main" id="{F07841BC-E5B1-C557-73F4-EE938AFDA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74638"/>
            <a:ext cx="9304338" cy="382587"/>
          </a:xfrm>
        </p:spPr>
        <p:txBody>
          <a:bodyPr/>
          <a:lstStyle/>
          <a:p>
            <a:r>
              <a:rPr lang="en-GB" dirty="0" err="1"/>
              <a:t>CircularCityChallenge</a:t>
            </a:r>
            <a:r>
              <a:rPr lang="en-GB" dirty="0"/>
              <a:t>: the approach</a:t>
            </a:r>
          </a:p>
        </p:txBody>
      </p:sp>
    </p:spTree>
    <p:extLst>
      <p:ext uri="{BB962C8B-B14F-4D97-AF65-F5344CB8AC3E}">
        <p14:creationId xmlns:p14="http://schemas.microsoft.com/office/powerpoint/2010/main" val="391035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wards Ceremony Pictures | Download Free Images on Unsplash">
            <a:extLst>
              <a:ext uri="{FF2B5EF4-FFF2-40B4-BE49-F238E27FC236}">
                <a16:creationId xmlns:a16="http://schemas.microsoft.com/office/drawing/2014/main" id="{A4FB04F3-5448-D0A6-926E-D97A985D9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913" y="2084844"/>
            <a:ext cx="4779261" cy="227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7D8CC94A-BB58-7B8E-A709-5C39641BB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/>
              <a:t>ProjectAcronym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812D186-75A4-C59A-6ED8-876CF1BDB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F40E6-5147-4048-8648-74966E0AD208}" type="slidenum">
              <a:rPr lang="en-GB" noProof="0" smtClean="0"/>
              <a:pPr/>
              <a:t>9</a:t>
            </a:fld>
            <a:endParaRPr lang="en-GB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BFD824-996F-AC3A-E719-4F8220FC70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00" y="711953"/>
            <a:ext cx="9306190" cy="224657"/>
          </a:xfrm>
        </p:spPr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CircularCityChallenge</a:t>
            </a:r>
            <a:r>
              <a:rPr lang="de-DE" dirty="0"/>
              <a:t> </a:t>
            </a:r>
            <a:r>
              <a:rPr lang="de-DE" dirty="0" err="1"/>
              <a:t>pilot</a:t>
            </a:r>
            <a:r>
              <a:rPr lang="de-DE" dirty="0"/>
              <a:t> </a:t>
            </a:r>
            <a:r>
              <a:rPr lang="de-DE" dirty="0" err="1"/>
              <a:t>contest</a:t>
            </a:r>
            <a:endParaRPr lang="en-GB" dirty="0"/>
          </a:p>
        </p:txBody>
      </p:sp>
      <p:sp>
        <p:nvSpPr>
          <p:cNvPr id="10" name="Titel 13">
            <a:extLst>
              <a:ext uri="{FF2B5EF4-FFF2-40B4-BE49-F238E27FC236}">
                <a16:creationId xmlns:a16="http://schemas.microsoft.com/office/drawing/2014/main" id="{F07841BC-E5B1-C557-73F4-EE938AFDA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74638"/>
            <a:ext cx="9304338" cy="382587"/>
          </a:xfrm>
        </p:spPr>
        <p:txBody>
          <a:bodyPr/>
          <a:lstStyle/>
          <a:p>
            <a:r>
              <a:rPr lang="en-GB" dirty="0" err="1"/>
              <a:t>CircularCityChallenge</a:t>
            </a:r>
            <a:r>
              <a:rPr lang="en-GB" dirty="0"/>
              <a:t>: the approach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74AB4A2-F183-115A-9631-B3569E0905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13" t="-543" r="17667" b="543"/>
          <a:stretch/>
        </p:blipFill>
        <p:spPr>
          <a:xfrm>
            <a:off x="663643" y="2075299"/>
            <a:ext cx="3258609" cy="22856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59FF06A-FDE7-D0DC-7C69-584B8A597DD3}"/>
              </a:ext>
            </a:extLst>
          </p:cNvPr>
          <p:cNvSpPr txBox="1"/>
          <p:nvPr/>
        </p:nvSpPr>
        <p:spPr>
          <a:xfrm>
            <a:off x="663643" y="1141395"/>
            <a:ext cx="5916061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/>
              <a:t>STEP 6</a:t>
            </a:r>
            <a:endParaRPr lang="en-GB" sz="1400" dirty="0"/>
          </a:p>
          <a:p>
            <a:r>
              <a:rPr lang="en-GB" sz="1400" dirty="0"/>
              <a:t>AWARD CEREMONY FOR ALL PARTICIPANTS WITH INTERNATIONAL JURY</a:t>
            </a:r>
          </a:p>
          <a:p>
            <a:r>
              <a:rPr lang="en-GB" sz="1400" b="1" dirty="0"/>
              <a:t>Vienna,  October 2024.</a:t>
            </a:r>
            <a:endParaRPr lang="en-GB" sz="14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89DCD02-0898-B362-0453-896C376B3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2921" y="2084844"/>
            <a:ext cx="3258609" cy="2276114"/>
          </a:xfrm>
          <a:prstGeom prst="rect">
            <a:avLst/>
          </a:prstGeom>
        </p:spPr>
      </p:pic>
      <p:pic>
        <p:nvPicPr>
          <p:cNvPr id="1026" name="Picture 2" descr="20 Outstanding Awards Ceremony Ideas | Bizzabo">
            <a:extLst>
              <a:ext uri="{FF2B5EF4-FFF2-40B4-BE49-F238E27FC236}">
                <a16:creationId xmlns:a16="http://schemas.microsoft.com/office/drawing/2014/main" id="{1912E90B-A8C1-4948-B6CE-7C61108FF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07"/>
          <a:stretch/>
        </p:blipFill>
        <p:spPr bwMode="auto">
          <a:xfrm>
            <a:off x="6620174" y="2080512"/>
            <a:ext cx="2514600" cy="227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110480"/>
      </p:ext>
    </p:extLst>
  </p:cSld>
  <p:clrMapOvr>
    <a:masterClrMapping/>
  </p:clrMapOvr>
</p:sld>
</file>

<file path=ppt/theme/theme1.xml><?xml version="1.0" encoding="utf-8"?>
<a:theme xmlns:a="http://schemas.openxmlformats.org/drawingml/2006/main" name="Project">
  <a:themeElements>
    <a:clrScheme name="CCC">
      <a:dk1>
        <a:srgbClr val="393939"/>
      </a:dk1>
      <a:lt1>
        <a:sysClr val="window" lastClr="FFFFFF"/>
      </a:lt1>
      <a:dk2>
        <a:srgbClr val="7030A0"/>
      </a:dk2>
      <a:lt2>
        <a:srgbClr val="E7E6E6"/>
      </a:lt2>
      <a:accent1>
        <a:srgbClr val="348B3D"/>
      </a:accent1>
      <a:accent2>
        <a:srgbClr val="DEB4D7"/>
      </a:accent2>
      <a:accent3>
        <a:srgbClr val="A94999"/>
      </a:accent3>
      <a:accent4>
        <a:srgbClr val="348B3D"/>
      </a:accent4>
      <a:accent5>
        <a:srgbClr val="828282"/>
      </a:accent5>
      <a:accent6>
        <a:srgbClr val="CE8EC3"/>
      </a:accent6>
      <a:hlink>
        <a:srgbClr val="0070C0"/>
      </a:hlink>
      <a:folHlink>
        <a:srgbClr val="A949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1098</Words>
  <Application>Microsoft Office PowerPoint</Application>
  <PresentationFormat>Breitbild</PresentationFormat>
  <Paragraphs>149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Roboto</vt:lpstr>
      <vt:lpstr>Wingdings</vt:lpstr>
      <vt:lpstr>Project</vt:lpstr>
      <vt:lpstr>CircularCityChallenge</vt:lpstr>
      <vt:lpstr>The purpose of CircularCityChallenge project</vt:lpstr>
      <vt:lpstr>The purpose of CircularCityChallenge project</vt:lpstr>
      <vt:lpstr>The challenge</vt:lpstr>
      <vt:lpstr>CircularCityChallenge: the approach</vt:lpstr>
      <vt:lpstr>CircularCityChallenge: the approach</vt:lpstr>
      <vt:lpstr>CircularCityChallenge: the approach</vt:lpstr>
      <vt:lpstr>CircularCityChallenge: the approach</vt:lpstr>
      <vt:lpstr>CircularCityChallenge: the approach</vt:lpstr>
      <vt:lpstr>CircularCityChallenge: outcomes</vt:lpstr>
      <vt:lpstr>PowerPoint-Präsentation</vt:lpstr>
    </vt:vector>
  </TitlesOfParts>
  <Company>SYNYO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CircularCityChallenge Presentation</dc:title>
  <dc:creator>SYNYO</dc:creator>
  <cp:lastModifiedBy>Antonija Bogadi</cp:lastModifiedBy>
  <cp:revision>148</cp:revision>
  <dcterms:created xsi:type="dcterms:W3CDTF">2019-05-16T10:14:01Z</dcterms:created>
  <dcterms:modified xsi:type="dcterms:W3CDTF">2023-04-25T08:52:10Z</dcterms:modified>
</cp:coreProperties>
</file>